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8" r:id="rId2"/>
    <p:sldId id="271" r:id="rId3"/>
    <p:sldId id="272" r:id="rId4"/>
    <p:sldId id="282" r:id="rId5"/>
    <p:sldId id="281" r:id="rId6"/>
    <p:sldId id="279" r:id="rId7"/>
    <p:sldId id="283" r:id="rId8"/>
    <p:sldId id="287" r:id="rId9"/>
    <p:sldId id="284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D9A"/>
    <a:srgbClr val="7385A6"/>
    <a:srgbClr val="7589AC"/>
    <a:srgbClr val="404040"/>
    <a:srgbClr val="B4BFD2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1"/>
  </p:normalViewPr>
  <p:slideViewPr>
    <p:cSldViewPr snapToGrid="0" snapToObjects="1">
      <p:cViewPr>
        <p:scale>
          <a:sx n="76" d="100"/>
          <a:sy n="76" d="100"/>
        </p:scale>
        <p:origin x="-16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00522-3FD2-4C82-8692-5DAD68539A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3F66E-5055-48FC-9359-AF857522AD71}">
      <dgm:prSet phldrT="[Text]" custT="1"/>
      <dgm:spPr>
        <a:xfrm>
          <a:off x="3490309" y="704883"/>
          <a:ext cx="1793724" cy="113901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General Manager</a:t>
          </a:r>
        </a:p>
      </dgm:t>
    </dgm:pt>
    <dgm:pt modelId="{990F79B0-32E6-4015-AF7E-0268FE7EEF69}" type="parTrans" cxnId="{B6AF4148-A3CF-471A-9DB6-7083FC0B1820}">
      <dgm:prSet/>
      <dgm:spPr/>
      <dgm:t>
        <a:bodyPr/>
        <a:lstStyle/>
        <a:p>
          <a:endParaRPr lang="en-US" sz="1200"/>
        </a:p>
      </dgm:t>
    </dgm:pt>
    <dgm:pt modelId="{FEE0E6DF-5B0C-4AA0-B3AA-201E672FD764}" type="sibTrans" cxnId="{B6AF4148-A3CF-471A-9DB6-7083FC0B1820}">
      <dgm:prSet/>
      <dgm:spPr/>
      <dgm:t>
        <a:bodyPr/>
        <a:lstStyle/>
        <a:p>
          <a:endParaRPr lang="en-US" sz="1200"/>
        </a:p>
      </dgm:t>
    </dgm:pt>
    <dgm:pt modelId="{B88E9B04-1471-49DC-868E-D1823B55FE30}">
      <dgm:prSet phldrT="[Text]" custT="1"/>
      <dgm:spPr>
        <a:xfrm>
          <a:off x="201814" y="2370790"/>
          <a:ext cx="1793724" cy="167198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Events &amp; Admin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Admin. duties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Events </a:t>
          </a:r>
        </a:p>
        <a:p>
          <a:endParaRPr lang="en-US" sz="12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3173C04-52AD-478C-B914-922E5089A76F}" type="parTrans" cxnId="{771FDD8B-3B98-4005-A722-AA19EE281E1D}">
      <dgm:prSet/>
      <dgm:spPr>
        <a:xfrm>
          <a:off x="899374" y="1654561"/>
          <a:ext cx="3288494" cy="52689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D5DA0940-2C8C-453B-AB5A-91317B0D261B}" type="sibTrans" cxnId="{771FDD8B-3B98-4005-A722-AA19EE281E1D}">
      <dgm:prSet/>
      <dgm:spPr/>
      <dgm:t>
        <a:bodyPr/>
        <a:lstStyle/>
        <a:p>
          <a:endParaRPr lang="en-US" sz="1200"/>
        </a:p>
      </dgm:t>
    </dgm:pt>
    <dgm:pt modelId="{3DA04312-FFBA-4694-80C0-3C2EFA2422FB}">
      <dgm:prSet phldrT="[Text]" custT="1"/>
      <dgm:spPr>
        <a:xfrm>
          <a:off x="2394144" y="2365573"/>
          <a:ext cx="1793724" cy="156644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Compliance &amp; Architectural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Rules Compliance and Enforcement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Architectural Admin.</a:t>
          </a:r>
        </a:p>
        <a:p>
          <a:endParaRPr lang="en-US" sz="12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E05C1C8-57F3-40A7-8AF2-FF5D526C0740}" type="parTrans" cxnId="{4F19825D-CA3D-4D8D-9A43-3915FEE26A7C}">
      <dgm:prSet/>
      <dgm:spPr>
        <a:xfrm>
          <a:off x="3091703" y="1654561"/>
          <a:ext cx="1096164" cy="52167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FD1A7B11-5CE4-4703-BCD3-78718E41D9F8}" type="sibTrans" cxnId="{4F19825D-CA3D-4D8D-9A43-3915FEE26A7C}">
      <dgm:prSet/>
      <dgm:spPr/>
      <dgm:t>
        <a:bodyPr/>
        <a:lstStyle/>
        <a:p>
          <a:endParaRPr lang="en-US" sz="1200"/>
        </a:p>
      </dgm:t>
    </dgm:pt>
    <dgm:pt modelId="{9D54D26B-4942-4802-BE8B-D9ABFE6089CB}">
      <dgm:prSet custT="1"/>
      <dgm:spPr>
        <a:xfrm>
          <a:off x="4586474" y="2389595"/>
          <a:ext cx="1793724" cy="261544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Various HH Staff and Contractors</a:t>
          </a:r>
          <a:endParaRPr lang="en-US" sz="12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*Architectural Consultant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*Finance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*Facilities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*Trails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*Office Operations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*Contractors 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Gate/Patrol Services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 Landscaping</a:t>
          </a:r>
        </a:p>
        <a:p>
          <a:endParaRPr lang="en-US" sz="12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1D5317C-DD11-43A3-80DF-DF12E9ADC6F8}" type="parTrans" cxnId="{3CA86B40-F5E3-4585-BE59-190D84F13E8D}">
      <dgm:prSet/>
      <dgm:spPr>
        <a:xfrm>
          <a:off x="4187868" y="1654561"/>
          <a:ext cx="1096164" cy="545696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3D7DDB7A-19BD-4781-903B-9ED14975123C}" type="sibTrans" cxnId="{3CA86B40-F5E3-4585-BE59-190D84F13E8D}">
      <dgm:prSet/>
      <dgm:spPr/>
      <dgm:t>
        <a:bodyPr/>
        <a:lstStyle/>
        <a:p>
          <a:endParaRPr lang="en-US" sz="1200"/>
        </a:p>
      </dgm:t>
    </dgm:pt>
    <dgm:pt modelId="{4A786F29-5649-4632-89E6-BE33FC72648B}">
      <dgm:prSet custT="1"/>
      <dgm:spPr>
        <a:xfrm>
          <a:off x="6778803" y="2365573"/>
          <a:ext cx="1793724" cy="192766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Communications &amp; Admin.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*Customer Service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Website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*Newsletter</a:t>
          </a:r>
        </a:p>
        <a:p>
          <a:r>
            <a:rPr lang="en-US" sz="1200" b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* Admin. duties</a:t>
          </a:r>
        </a:p>
        <a:p>
          <a:endParaRPr lang="en-US" sz="1200" b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C91548-896E-401E-8DD5-400F5F63FEBB}" type="parTrans" cxnId="{DE93AC02-ECF5-443E-A15B-A33E9C65F662}">
      <dgm:prSet/>
      <dgm:spPr>
        <a:xfrm>
          <a:off x="4187868" y="1654561"/>
          <a:ext cx="3288494" cy="52167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/>
        </a:p>
      </dgm:t>
    </dgm:pt>
    <dgm:pt modelId="{C19F70E7-FEBD-4CFC-BB9E-2B613D04BD8D}" type="sibTrans" cxnId="{DE93AC02-ECF5-443E-A15B-A33E9C65F662}">
      <dgm:prSet/>
      <dgm:spPr/>
      <dgm:t>
        <a:bodyPr/>
        <a:lstStyle/>
        <a:p>
          <a:endParaRPr lang="en-US" sz="1200"/>
        </a:p>
      </dgm:t>
    </dgm:pt>
    <dgm:pt modelId="{515190A4-9F2E-4A02-A005-EDD1108CFEA7}">
      <dgm:prSet custT="1"/>
      <dgm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en-US" sz="1200" b="1"/>
            <a:t>Legal Counsel</a:t>
          </a:r>
        </a:p>
      </dgm:t>
    </dgm:pt>
    <dgm:pt modelId="{24FFE8C7-C0EF-459A-B3E0-4E089D1E79A5}" type="parTrans" cxnId="{7CF3007B-F792-4CA1-A7E6-0BBFD7F92184}">
      <dgm:prSet/>
      <dgm:spPr/>
      <dgm:t>
        <a:bodyPr/>
        <a:lstStyle/>
        <a:p>
          <a:endParaRPr lang="en-US"/>
        </a:p>
      </dgm:t>
    </dgm:pt>
    <dgm:pt modelId="{8C54D6C1-2253-45CC-9F8A-77D5A5115F7B}" type="sibTrans" cxnId="{7CF3007B-F792-4CA1-A7E6-0BBFD7F92184}">
      <dgm:prSet/>
      <dgm:spPr/>
      <dgm:t>
        <a:bodyPr/>
        <a:lstStyle/>
        <a:p>
          <a:endParaRPr lang="en-US"/>
        </a:p>
      </dgm:t>
    </dgm:pt>
    <dgm:pt modelId="{1B42A4D2-567F-4F57-A8BC-6806F34AC211}" type="pres">
      <dgm:prSet presAssocID="{F9000522-3FD2-4C82-8692-5DAD68539A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7B0373-A6ED-4C2C-B3F9-6A8C17D09BFC}" type="pres">
      <dgm:prSet presAssocID="{E173F66E-5055-48FC-9359-AF857522AD71}" presName="hierRoot1" presStyleCnt="0"/>
      <dgm:spPr/>
    </dgm:pt>
    <dgm:pt modelId="{0E0A2762-833F-4A38-86DD-8EECF55F8DB1}" type="pres">
      <dgm:prSet presAssocID="{E173F66E-5055-48FC-9359-AF857522AD71}" presName="composite" presStyleCnt="0"/>
      <dgm:spPr/>
    </dgm:pt>
    <dgm:pt modelId="{1393549B-79A5-4324-AD8F-D345562E3F72}" type="pres">
      <dgm:prSet presAssocID="{E173F66E-5055-48FC-9359-AF857522AD71}" presName="background" presStyleLbl="node0" presStyleIdx="0" presStyleCnt="2"/>
      <dgm:spPr>
        <a:xfrm>
          <a:off x="3291006" y="515546"/>
          <a:ext cx="1793724" cy="113901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BD45255-ABB9-442C-A45C-EA15F9B4DE42}" type="pres">
      <dgm:prSet presAssocID="{E173F66E-5055-48FC-9359-AF857522AD71}" presName="text" presStyleLbl="fgAcc0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63F668C-A12B-427B-BA3A-236794A6E331}" type="pres">
      <dgm:prSet presAssocID="{E173F66E-5055-48FC-9359-AF857522AD71}" presName="hierChild2" presStyleCnt="0"/>
      <dgm:spPr/>
    </dgm:pt>
    <dgm:pt modelId="{C6245C76-CB33-4F99-8874-363F7D73776A}" type="pres">
      <dgm:prSet presAssocID="{A3173C04-52AD-478C-B914-922E5089A76F}" presName="Name10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288494" y="0"/>
              </a:moveTo>
              <a:lnTo>
                <a:pt x="3288494" y="360722"/>
              </a:lnTo>
              <a:lnTo>
                <a:pt x="0" y="360722"/>
              </a:lnTo>
              <a:lnTo>
                <a:pt x="0" y="52689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6900606-0F99-424B-9B9F-18141C1707A0}" type="pres">
      <dgm:prSet presAssocID="{B88E9B04-1471-49DC-868E-D1823B55FE30}" presName="hierRoot2" presStyleCnt="0"/>
      <dgm:spPr/>
    </dgm:pt>
    <dgm:pt modelId="{BC04D6EA-01A5-4B48-ACA3-C02A9931579B}" type="pres">
      <dgm:prSet presAssocID="{B88E9B04-1471-49DC-868E-D1823B55FE30}" presName="composite2" presStyleCnt="0"/>
      <dgm:spPr/>
    </dgm:pt>
    <dgm:pt modelId="{9E24EE6C-555F-442C-9289-2D9ED00992C8}" type="pres">
      <dgm:prSet presAssocID="{B88E9B04-1471-49DC-868E-D1823B55FE30}" presName="background2" presStyleLbl="node2" presStyleIdx="0" presStyleCnt="4"/>
      <dgm:spPr>
        <a:xfrm>
          <a:off x="2512" y="2181452"/>
          <a:ext cx="1793724" cy="167198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D97670A-D606-421D-857E-C3877333E040}" type="pres">
      <dgm:prSet presAssocID="{B88E9B04-1471-49DC-868E-D1823B55FE30}" presName="text2" presStyleLbl="fgAcc2" presStyleIdx="0" presStyleCnt="4" custScaleY="146792" custLinFactNeighborY="45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A2E83A8-8724-4FCF-A1B7-FB63F179A8A5}" type="pres">
      <dgm:prSet presAssocID="{B88E9B04-1471-49DC-868E-D1823B55FE30}" presName="hierChild3" presStyleCnt="0"/>
      <dgm:spPr/>
    </dgm:pt>
    <dgm:pt modelId="{493362E0-66A6-4A9D-BE32-718C7BC1C7B1}" type="pres">
      <dgm:prSet presAssocID="{EE05C1C8-57F3-40A7-8AF2-FF5D526C0740}" presName="Name10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096164" y="0"/>
              </a:moveTo>
              <a:lnTo>
                <a:pt x="1096164" y="355506"/>
              </a:lnTo>
              <a:lnTo>
                <a:pt x="0" y="355506"/>
              </a:lnTo>
              <a:lnTo>
                <a:pt x="0" y="52167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E6FB119-AABE-4A9E-9D56-9ED1D7CD9055}" type="pres">
      <dgm:prSet presAssocID="{3DA04312-FFBA-4694-80C0-3C2EFA2422FB}" presName="hierRoot2" presStyleCnt="0"/>
      <dgm:spPr/>
    </dgm:pt>
    <dgm:pt modelId="{1DD77868-48B0-4934-9641-620377DC1F96}" type="pres">
      <dgm:prSet presAssocID="{3DA04312-FFBA-4694-80C0-3C2EFA2422FB}" presName="composite2" presStyleCnt="0"/>
      <dgm:spPr/>
    </dgm:pt>
    <dgm:pt modelId="{B7DCB1B5-855F-4627-8EE3-C9C290D9D186}" type="pres">
      <dgm:prSet presAssocID="{3DA04312-FFBA-4694-80C0-3C2EFA2422FB}" presName="background2" presStyleLbl="node2" presStyleIdx="1" presStyleCnt="4"/>
      <dgm:spPr>
        <a:xfrm>
          <a:off x="2194841" y="2176236"/>
          <a:ext cx="1793724" cy="156644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4AD990F-3686-4C83-BE50-170AC6846713}" type="pres">
      <dgm:prSet presAssocID="{3DA04312-FFBA-4694-80C0-3C2EFA2422FB}" presName="text2" presStyleLbl="fgAcc2" presStyleIdx="1" presStyleCnt="4" custScaleY="13752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D52E69D-BF2C-4FDD-BE44-5DE54808B585}" type="pres">
      <dgm:prSet presAssocID="{3DA04312-FFBA-4694-80C0-3C2EFA2422FB}" presName="hierChild3" presStyleCnt="0"/>
      <dgm:spPr/>
    </dgm:pt>
    <dgm:pt modelId="{FB1E3BE2-3043-43C3-8F0C-D42A4B4165DA}" type="pres">
      <dgm:prSet presAssocID="{A1D5317C-DD11-43A3-80DF-DF12E9ADC6F8}" presName="Name10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27"/>
              </a:lnTo>
              <a:lnTo>
                <a:pt x="1096164" y="379527"/>
              </a:lnTo>
              <a:lnTo>
                <a:pt x="1096164" y="54569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EEB97EA-1134-4731-B6E8-9478941186C7}" type="pres">
      <dgm:prSet presAssocID="{9D54D26B-4942-4802-BE8B-D9ABFE6089CB}" presName="hierRoot2" presStyleCnt="0"/>
      <dgm:spPr/>
    </dgm:pt>
    <dgm:pt modelId="{46909D64-0A18-45EE-9C89-ECE0B9845BD1}" type="pres">
      <dgm:prSet presAssocID="{9D54D26B-4942-4802-BE8B-D9ABFE6089CB}" presName="composite2" presStyleCnt="0"/>
      <dgm:spPr/>
    </dgm:pt>
    <dgm:pt modelId="{B400FBBB-5E94-45D3-AFA3-42B5478016C7}" type="pres">
      <dgm:prSet presAssocID="{9D54D26B-4942-4802-BE8B-D9ABFE6089CB}" presName="background2" presStyleLbl="node2" presStyleIdx="2" presStyleCnt="4"/>
      <dgm:spPr>
        <a:xfrm>
          <a:off x="4387171" y="2200257"/>
          <a:ext cx="1793724" cy="261544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5FC3158-B5AF-4C42-AFB9-8D37257EC750}" type="pres">
      <dgm:prSet presAssocID="{9D54D26B-4942-4802-BE8B-D9ABFE6089CB}" presName="text2" presStyleLbl="fgAcc2" presStyleIdx="2" presStyleCnt="4" custScaleY="229623" custLinFactNeighborY="21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E8C36BE-11FE-4070-8DBA-41D54A3A0B08}" type="pres">
      <dgm:prSet presAssocID="{9D54D26B-4942-4802-BE8B-D9ABFE6089CB}" presName="hierChild3" presStyleCnt="0"/>
      <dgm:spPr/>
    </dgm:pt>
    <dgm:pt modelId="{96331379-CC89-4067-86C6-268E6FE25244}" type="pres">
      <dgm:prSet presAssocID="{8EC91548-896E-401E-8DD5-400F5F63FEBB}" presName="Name10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06"/>
              </a:lnTo>
              <a:lnTo>
                <a:pt x="3288494" y="355506"/>
              </a:lnTo>
              <a:lnTo>
                <a:pt x="3288494" y="52167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B7DEF9B-E966-45C5-822C-D4B39DF67F0A}" type="pres">
      <dgm:prSet presAssocID="{4A786F29-5649-4632-89E6-BE33FC72648B}" presName="hierRoot2" presStyleCnt="0"/>
      <dgm:spPr/>
    </dgm:pt>
    <dgm:pt modelId="{E79F62C4-D5AA-49B3-BA02-19DE3E1AD99E}" type="pres">
      <dgm:prSet presAssocID="{4A786F29-5649-4632-89E6-BE33FC72648B}" presName="composite2" presStyleCnt="0"/>
      <dgm:spPr/>
    </dgm:pt>
    <dgm:pt modelId="{8F77E5C8-CC3D-41B5-AE0B-572C1AFB6DB9}" type="pres">
      <dgm:prSet presAssocID="{4A786F29-5649-4632-89E6-BE33FC72648B}" presName="background2" presStyleLbl="node2" presStyleIdx="3" presStyleCnt="4"/>
      <dgm:spPr>
        <a:xfrm>
          <a:off x="6579500" y="2176236"/>
          <a:ext cx="1793724" cy="192766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E21F402-02A6-46B6-B2AB-1184BD456A06}" type="pres">
      <dgm:prSet presAssocID="{4A786F29-5649-4632-89E6-BE33FC72648B}" presName="text2" presStyleLbl="fgAcc2" presStyleIdx="3" presStyleCnt="4" custScaleY="16924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0D222A4-23C9-404A-ADAC-687DC7F15B97}" type="pres">
      <dgm:prSet presAssocID="{4A786F29-5649-4632-89E6-BE33FC72648B}" presName="hierChild3" presStyleCnt="0"/>
      <dgm:spPr/>
    </dgm:pt>
    <dgm:pt modelId="{48EC4CD3-3842-45D6-A987-074A1BD00457}" type="pres">
      <dgm:prSet presAssocID="{515190A4-9F2E-4A02-A005-EDD1108CFEA7}" presName="hierRoot1" presStyleCnt="0"/>
      <dgm:spPr/>
    </dgm:pt>
    <dgm:pt modelId="{65C779BB-82F3-4C20-AE9B-28448816F854}" type="pres">
      <dgm:prSet presAssocID="{515190A4-9F2E-4A02-A005-EDD1108CFEA7}" presName="composite" presStyleCnt="0"/>
      <dgm:spPr/>
    </dgm:pt>
    <dgm:pt modelId="{1A3BE2EF-A0DA-45B5-89FD-85336DBDD8A0}" type="pres">
      <dgm:prSet presAssocID="{515190A4-9F2E-4A02-A005-EDD1108CFEA7}" presName="background" presStyleLbl="node0" presStyleIdx="1" presStyleCnt="2"/>
      <dgm:spPr/>
    </dgm:pt>
    <dgm:pt modelId="{45C917FF-177F-4574-BBDA-E589A4558197}" type="pres">
      <dgm:prSet presAssocID="{515190A4-9F2E-4A02-A005-EDD1108CFEA7}" presName="text" presStyleLbl="fgAcc0" presStyleIdx="1" presStyleCnt="2" custScaleX="75098" custScaleY="75725" custLinFactNeighborX="20890" custLinFactNeighborY="3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92C6D-D90C-4E01-BDA9-64864F8A8218}" type="pres">
      <dgm:prSet presAssocID="{515190A4-9F2E-4A02-A005-EDD1108CFEA7}" presName="hierChild2" presStyleCnt="0"/>
      <dgm:spPr/>
    </dgm:pt>
  </dgm:ptLst>
  <dgm:cxnLst>
    <dgm:cxn modelId="{7CF3007B-F792-4CA1-A7E6-0BBFD7F92184}" srcId="{F9000522-3FD2-4C82-8692-5DAD68539AF2}" destId="{515190A4-9F2E-4A02-A005-EDD1108CFEA7}" srcOrd="1" destOrd="0" parTransId="{24FFE8C7-C0EF-459A-B3E0-4E089D1E79A5}" sibTransId="{8C54D6C1-2253-45CC-9F8A-77D5A5115F7B}"/>
    <dgm:cxn modelId="{114D55DB-4906-459E-AFD8-1D7C447F4BA8}" type="presOf" srcId="{A1D5317C-DD11-43A3-80DF-DF12E9ADC6F8}" destId="{FB1E3BE2-3043-43C3-8F0C-D42A4B4165DA}" srcOrd="0" destOrd="0" presId="urn:microsoft.com/office/officeart/2005/8/layout/hierarchy1"/>
    <dgm:cxn modelId="{58661FA8-388A-48E9-9E9A-CC135C0EA3F1}" type="presOf" srcId="{515190A4-9F2E-4A02-A005-EDD1108CFEA7}" destId="{45C917FF-177F-4574-BBDA-E589A4558197}" srcOrd="0" destOrd="0" presId="urn:microsoft.com/office/officeart/2005/8/layout/hierarchy1"/>
    <dgm:cxn modelId="{D55A1ABC-370F-4896-8F67-527B4762C7DA}" type="presOf" srcId="{A3173C04-52AD-478C-B914-922E5089A76F}" destId="{C6245C76-CB33-4F99-8874-363F7D73776A}" srcOrd="0" destOrd="0" presId="urn:microsoft.com/office/officeart/2005/8/layout/hierarchy1"/>
    <dgm:cxn modelId="{01C6D0CB-22E8-4633-8101-A620D687D224}" type="presOf" srcId="{EE05C1C8-57F3-40A7-8AF2-FF5D526C0740}" destId="{493362E0-66A6-4A9D-BE32-718C7BC1C7B1}" srcOrd="0" destOrd="0" presId="urn:microsoft.com/office/officeart/2005/8/layout/hierarchy1"/>
    <dgm:cxn modelId="{0E69CBF8-4FF7-4A12-B52A-0BE361CF34C8}" type="presOf" srcId="{3DA04312-FFBA-4694-80C0-3C2EFA2422FB}" destId="{74AD990F-3686-4C83-BE50-170AC6846713}" srcOrd="0" destOrd="0" presId="urn:microsoft.com/office/officeart/2005/8/layout/hierarchy1"/>
    <dgm:cxn modelId="{E32D60DD-7244-4046-A510-9541B6EF437C}" type="presOf" srcId="{B88E9B04-1471-49DC-868E-D1823B55FE30}" destId="{CD97670A-D606-421D-857E-C3877333E040}" srcOrd="0" destOrd="0" presId="urn:microsoft.com/office/officeart/2005/8/layout/hierarchy1"/>
    <dgm:cxn modelId="{0BAC2D7A-D2A6-4501-B1F5-C6D2A13C3F99}" type="presOf" srcId="{9D54D26B-4942-4802-BE8B-D9ABFE6089CB}" destId="{75FC3158-B5AF-4C42-AFB9-8D37257EC750}" srcOrd="0" destOrd="0" presId="urn:microsoft.com/office/officeart/2005/8/layout/hierarchy1"/>
    <dgm:cxn modelId="{A08070E6-BD69-4BA6-8539-0DE3A0AEFB33}" type="presOf" srcId="{8EC91548-896E-401E-8DD5-400F5F63FEBB}" destId="{96331379-CC89-4067-86C6-268E6FE25244}" srcOrd="0" destOrd="0" presId="urn:microsoft.com/office/officeart/2005/8/layout/hierarchy1"/>
    <dgm:cxn modelId="{771FDD8B-3B98-4005-A722-AA19EE281E1D}" srcId="{E173F66E-5055-48FC-9359-AF857522AD71}" destId="{B88E9B04-1471-49DC-868E-D1823B55FE30}" srcOrd="0" destOrd="0" parTransId="{A3173C04-52AD-478C-B914-922E5089A76F}" sibTransId="{D5DA0940-2C8C-453B-AB5A-91317B0D261B}"/>
    <dgm:cxn modelId="{2ABCC126-5171-4779-8DAC-B0E2C8796D7B}" type="presOf" srcId="{F9000522-3FD2-4C82-8692-5DAD68539AF2}" destId="{1B42A4D2-567F-4F57-A8BC-6806F34AC211}" srcOrd="0" destOrd="0" presId="urn:microsoft.com/office/officeart/2005/8/layout/hierarchy1"/>
    <dgm:cxn modelId="{3CA86B40-F5E3-4585-BE59-190D84F13E8D}" srcId="{E173F66E-5055-48FC-9359-AF857522AD71}" destId="{9D54D26B-4942-4802-BE8B-D9ABFE6089CB}" srcOrd="2" destOrd="0" parTransId="{A1D5317C-DD11-43A3-80DF-DF12E9ADC6F8}" sibTransId="{3D7DDB7A-19BD-4781-903B-9ED14975123C}"/>
    <dgm:cxn modelId="{DD2DF023-F80F-4A77-9EBE-8E0AA9301EAB}" type="presOf" srcId="{4A786F29-5649-4632-89E6-BE33FC72648B}" destId="{FE21F402-02A6-46B6-B2AB-1184BD456A06}" srcOrd="0" destOrd="0" presId="urn:microsoft.com/office/officeart/2005/8/layout/hierarchy1"/>
    <dgm:cxn modelId="{4F19825D-CA3D-4D8D-9A43-3915FEE26A7C}" srcId="{E173F66E-5055-48FC-9359-AF857522AD71}" destId="{3DA04312-FFBA-4694-80C0-3C2EFA2422FB}" srcOrd="1" destOrd="0" parTransId="{EE05C1C8-57F3-40A7-8AF2-FF5D526C0740}" sibTransId="{FD1A7B11-5CE4-4703-BCD3-78718E41D9F8}"/>
    <dgm:cxn modelId="{0B7EBF01-7020-43EF-985F-2BCFAB84C298}" type="presOf" srcId="{E173F66E-5055-48FC-9359-AF857522AD71}" destId="{EBD45255-ABB9-442C-A45C-EA15F9B4DE42}" srcOrd="0" destOrd="0" presId="urn:microsoft.com/office/officeart/2005/8/layout/hierarchy1"/>
    <dgm:cxn modelId="{DE93AC02-ECF5-443E-A15B-A33E9C65F662}" srcId="{E173F66E-5055-48FC-9359-AF857522AD71}" destId="{4A786F29-5649-4632-89E6-BE33FC72648B}" srcOrd="3" destOrd="0" parTransId="{8EC91548-896E-401E-8DD5-400F5F63FEBB}" sibTransId="{C19F70E7-FEBD-4CFC-BB9E-2B613D04BD8D}"/>
    <dgm:cxn modelId="{B6AF4148-A3CF-471A-9DB6-7083FC0B1820}" srcId="{F9000522-3FD2-4C82-8692-5DAD68539AF2}" destId="{E173F66E-5055-48FC-9359-AF857522AD71}" srcOrd="0" destOrd="0" parTransId="{990F79B0-32E6-4015-AF7E-0268FE7EEF69}" sibTransId="{FEE0E6DF-5B0C-4AA0-B3AA-201E672FD764}"/>
    <dgm:cxn modelId="{A6131612-7F55-4819-A86F-5B2558DF3038}" type="presParOf" srcId="{1B42A4D2-567F-4F57-A8BC-6806F34AC211}" destId="{6E7B0373-A6ED-4C2C-B3F9-6A8C17D09BFC}" srcOrd="0" destOrd="0" presId="urn:microsoft.com/office/officeart/2005/8/layout/hierarchy1"/>
    <dgm:cxn modelId="{1637F649-7EAF-4662-AF44-B2539FA817B3}" type="presParOf" srcId="{6E7B0373-A6ED-4C2C-B3F9-6A8C17D09BFC}" destId="{0E0A2762-833F-4A38-86DD-8EECF55F8DB1}" srcOrd="0" destOrd="0" presId="urn:microsoft.com/office/officeart/2005/8/layout/hierarchy1"/>
    <dgm:cxn modelId="{FF9B2689-7B08-4BEC-AFDB-D46F710F5488}" type="presParOf" srcId="{0E0A2762-833F-4A38-86DD-8EECF55F8DB1}" destId="{1393549B-79A5-4324-AD8F-D345562E3F72}" srcOrd="0" destOrd="0" presId="urn:microsoft.com/office/officeart/2005/8/layout/hierarchy1"/>
    <dgm:cxn modelId="{923384EF-A474-4134-ABF2-42F68FC1EED6}" type="presParOf" srcId="{0E0A2762-833F-4A38-86DD-8EECF55F8DB1}" destId="{EBD45255-ABB9-442C-A45C-EA15F9B4DE42}" srcOrd="1" destOrd="0" presId="urn:microsoft.com/office/officeart/2005/8/layout/hierarchy1"/>
    <dgm:cxn modelId="{AD4471B0-392F-4743-91BA-26402154F6D3}" type="presParOf" srcId="{6E7B0373-A6ED-4C2C-B3F9-6A8C17D09BFC}" destId="{B63F668C-A12B-427B-BA3A-236794A6E331}" srcOrd="1" destOrd="0" presId="urn:microsoft.com/office/officeart/2005/8/layout/hierarchy1"/>
    <dgm:cxn modelId="{AA850315-C08C-4DD9-A431-32668CACC121}" type="presParOf" srcId="{B63F668C-A12B-427B-BA3A-236794A6E331}" destId="{C6245C76-CB33-4F99-8874-363F7D73776A}" srcOrd="0" destOrd="0" presId="urn:microsoft.com/office/officeart/2005/8/layout/hierarchy1"/>
    <dgm:cxn modelId="{CA1E8986-257F-43DA-A76C-9F627B66E0AF}" type="presParOf" srcId="{B63F668C-A12B-427B-BA3A-236794A6E331}" destId="{96900606-0F99-424B-9B9F-18141C1707A0}" srcOrd="1" destOrd="0" presId="urn:microsoft.com/office/officeart/2005/8/layout/hierarchy1"/>
    <dgm:cxn modelId="{E8DC1116-86F0-44AC-98D8-7B46870CFC63}" type="presParOf" srcId="{96900606-0F99-424B-9B9F-18141C1707A0}" destId="{BC04D6EA-01A5-4B48-ACA3-C02A9931579B}" srcOrd="0" destOrd="0" presId="urn:microsoft.com/office/officeart/2005/8/layout/hierarchy1"/>
    <dgm:cxn modelId="{667588D5-58AA-495B-B02D-EF333C8E0818}" type="presParOf" srcId="{BC04D6EA-01A5-4B48-ACA3-C02A9931579B}" destId="{9E24EE6C-555F-442C-9289-2D9ED00992C8}" srcOrd="0" destOrd="0" presId="urn:microsoft.com/office/officeart/2005/8/layout/hierarchy1"/>
    <dgm:cxn modelId="{3C379FAB-9B71-40C0-A90B-10864A3060C2}" type="presParOf" srcId="{BC04D6EA-01A5-4B48-ACA3-C02A9931579B}" destId="{CD97670A-D606-421D-857E-C3877333E040}" srcOrd="1" destOrd="0" presId="urn:microsoft.com/office/officeart/2005/8/layout/hierarchy1"/>
    <dgm:cxn modelId="{29AF8DCE-5394-47F8-AC58-25CD056AB59B}" type="presParOf" srcId="{96900606-0F99-424B-9B9F-18141C1707A0}" destId="{3A2E83A8-8724-4FCF-A1B7-FB63F179A8A5}" srcOrd="1" destOrd="0" presId="urn:microsoft.com/office/officeart/2005/8/layout/hierarchy1"/>
    <dgm:cxn modelId="{4E8985CA-2756-4FC3-997A-D3BFBA291533}" type="presParOf" srcId="{B63F668C-A12B-427B-BA3A-236794A6E331}" destId="{493362E0-66A6-4A9D-BE32-718C7BC1C7B1}" srcOrd="2" destOrd="0" presId="urn:microsoft.com/office/officeart/2005/8/layout/hierarchy1"/>
    <dgm:cxn modelId="{D9B77267-EF56-4570-B393-077C27B05597}" type="presParOf" srcId="{B63F668C-A12B-427B-BA3A-236794A6E331}" destId="{0E6FB119-AABE-4A9E-9D56-9ED1D7CD9055}" srcOrd="3" destOrd="0" presId="urn:microsoft.com/office/officeart/2005/8/layout/hierarchy1"/>
    <dgm:cxn modelId="{D2A78844-C430-4076-B17A-8C8772985DB3}" type="presParOf" srcId="{0E6FB119-AABE-4A9E-9D56-9ED1D7CD9055}" destId="{1DD77868-48B0-4934-9641-620377DC1F96}" srcOrd="0" destOrd="0" presId="urn:microsoft.com/office/officeart/2005/8/layout/hierarchy1"/>
    <dgm:cxn modelId="{4630DBF9-4C67-42E0-998C-E8A30BA9924C}" type="presParOf" srcId="{1DD77868-48B0-4934-9641-620377DC1F96}" destId="{B7DCB1B5-855F-4627-8EE3-C9C290D9D186}" srcOrd="0" destOrd="0" presId="urn:microsoft.com/office/officeart/2005/8/layout/hierarchy1"/>
    <dgm:cxn modelId="{37F4772B-0893-4A59-A882-86781E726305}" type="presParOf" srcId="{1DD77868-48B0-4934-9641-620377DC1F96}" destId="{74AD990F-3686-4C83-BE50-170AC6846713}" srcOrd="1" destOrd="0" presId="urn:microsoft.com/office/officeart/2005/8/layout/hierarchy1"/>
    <dgm:cxn modelId="{BCE14E0E-7C22-4643-89E8-4E8789A0BDA3}" type="presParOf" srcId="{0E6FB119-AABE-4A9E-9D56-9ED1D7CD9055}" destId="{9D52E69D-BF2C-4FDD-BE44-5DE54808B585}" srcOrd="1" destOrd="0" presId="urn:microsoft.com/office/officeart/2005/8/layout/hierarchy1"/>
    <dgm:cxn modelId="{5F7023D9-340E-4D09-A7A8-018A318A0C37}" type="presParOf" srcId="{B63F668C-A12B-427B-BA3A-236794A6E331}" destId="{FB1E3BE2-3043-43C3-8F0C-D42A4B4165DA}" srcOrd="4" destOrd="0" presId="urn:microsoft.com/office/officeart/2005/8/layout/hierarchy1"/>
    <dgm:cxn modelId="{9E08796C-A196-4716-B349-21872C98D1B8}" type="presParOf" srcId="{B63F668C-A12B-427B-BA3A-236794A6E331}" destId="{6EEB97EA-1134-4731-B6E8-9478941186C7}" srcOrd="5" destOrd="0" presId="urn:microsoft.com/office/officeart/2005/8/layout/hierarchy1"/>
    <dgm:cxn modelId="{4911F70E-D65D-4EC6-BB69-29DFF5406ABE}" type="presParOf" srcId="{6EEB97EA-1134-4731-B6E8-9478941186C7}" destId="{46909D64-0A18-45EE-9C89-ECE0B9845BD1}" srcOrd="0" destOrd="0" presId="urn:microsoft.com/office/officeart/2005/8/layout/hierarchy1"/>
    <dgm:cxn modelId="{909D3749-602D-4C8D-B300-B56C00ACDD1B}" type="presParOf" srcId="{46909D64-0A18-45EE-9C89-ECE0B9845BD1}" destId="{B400FBBB-5E94-45D3-AFA3-42B5478016C7}" srcOrd="0" destOrd="0" presId="urn:microsoft.com/office/officeart/2005/8/layout/hierarchy1"/>
    <dgm:cxn modelId="{8796365E-ADFF-42D3-9081-CBC6D45F20B0}" type="presParOf" srcId="{46909D64-0A18-45EE-9C89-ECE0B9845BD1}" destId="{75FC3158-B5AF-4C42-AFB9-8D37257EC750}" srcOrd="1" destOrd="0" presId="urn:microsoft.com/office/officeart/2005/8/layout/hierarchy1"/>
    <dgm:cxn modelId="{FA224208-2737-4B25-AB73-438FA92BFA0D}" type="presParOf" srcId="{6EEB97EA-1134-4731-B6E8-9478941186C7}" destId="{0E8C36BE-11FE-4070-8DBA-41D54A3A0B08}" srcOrd="1" destOrd="0" presId="urn:microsoft.com/office/officeart/2005/8/layout/hierarchy1"/>
    <dgm:cxn modelId="{0FD4B2D8-C07A-44D9-BC3D-9D6E4C9B36F4}" type="presParOf" srcId="{B63F668C-A12B-427B-BA3A-236794A6E331}" destId="{96331379-CC89-4067-86C6-268E6FE25244}" srcOrd="6" destOrd="0" presId="urn:microsoft.com/office/officeart/2005/8/layout/hierarchy1"/>
    <dgm:cxn modelId="{18209CE3-A2E7-4FB3-9F9D-40984A859C01}" type="presParOf" srcId="{B63F668C-A12B-427B-BA3A-236794A6E331}" destId="{4B7DEF9B-E966-45C5-822C-D4B39DF67F0A}" srcOrd="7" destOrd="0" presId="urn:microsoft.com/office/officeart/2005/8/layout/hierarchy1"/>
    <dgm:cxn modelId="{DC2EEEC9-1D36-4AFE-8E21-FEBCFD4FD9EB}" type="presParOf" srcId="{4B7DEF9B-E966-45C5-822C-D4B39DF67F0A}" destId="{E79F62C4-D5AA-49B3-BA02-19DE3E1AD99E}" srcOrd="0" destOrd="0" presId="urn:microsoft.com/office/officeart/2005/8/layout/hierarchy1"/>
    <dgm:cxn modelId="{6FBF439E-D5FE-465E-A456-4029E7D15CDB}" type="presParOf" srcId="{E79F62C4-D5AA-49B3-BA02-19DE3E1AD99E}" destId="{8F77E5C8-CC3D-41B5-AE0B-572C1AFB6DB9}" srcOrd="0" destOrd="0" presId="urn:microsoft.com/office/officeart/2005/8/layout/hierarchy1"/>
    <dgm:cxn modelId="{3559B8D6-F567-4E78-99AB-007AD68E4191}" type="presParOf" srcId="{E79F62C4-D5AA-49B3-BA02-19DE3E1AD99E}" destId="{FE21F402-02A6-46B6-B2AB-1184BD456A06}" srcOrd="1" destOrd="0" presId="urn:microsoft.com/office/officeart/2005/8/layout/hierarchy1"/>
    <dgm:cxn modelId="{597C4D8C-3CA0-479B-9C28-68D467BA1847}" type="presParOf" srcId="{4B7DEF9B-E966-45C5-822C-D4B39DF67F0A}" destId="{A0D222A4-23C9-404A-ADAC-687DC7F15B97}" srcOrd="1" destOrd="0" presId="urn:microsoft.com/office/officeart/2005/8/layout/hierarchy1"/>
    <dgm:cxn modelId="{2E2CBBE9-35DE-4C99-9F5E-BA02C83317DF}" type="presParOf" srcId="{1B42A4D2-567F-4F57-A8BC-6806F34AC211}" destId="{48EC4CD3-3842-45D6-A987-074A1BD00457}" srcOrd="1" destOrd="0" presId="urn:microsoft.com/office/officeart/2005/8/layout/hierarchy1"/>
    <dgm:cxn modelId="{1686A8F5-88D1-43C7-8921-CF143D3A7907}" type="presParOf" srcId="{48EC4CD3-3842-45D6-A987-074A1BD00457}" destId="{65C779BB-82F3-4C20-AE9B-28448816F854}" srcOrd="0" destOrd="0" presId="urn:microsoft.com/office/officeart/2005/8/layout/hierarchy1"/>
    <dgm:cxn modelId="{1F6D57E3-7E6C-4F04-AF3A-045FFAD6C657}" type="presParOf" srcId="{65C779BB-82F3-4C20-AE9B-28448816F854}" destId="{1A3BE2EF-A0DA-45B5-89FD-85336DBDD8A0}" srcOrd="0" destOrd="0" presId="urn:microsoft.com/office/officeart/2005/8/layout/hierarchy1"/>
    <dgm:cxn modelId="{DC1F3E08-C34E-4821-9C50-A5137AD8D119}" type="presParOf" srcId="{65C779BB-82F3-4C20-AE9B-28448816F854}" destId="{45C917FF-177F-4574-BBDA-E589A4558197}" srcOrd="1" destOrd="0" presId="urn:microsoft.com/office/officeart/2005/8/layout/hierarchy1"/>
    <dgm:cxn modelId="{EF146F47-A332-49D1-B052-6D1F38F87CDF}" type="presParOf" srcId="{48EC4CD3-3842-45D6-A987-074A1BD00457}" destId="{14A92C6D-D90C-4E01-BDA9-64864F8A82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34A05-8EA6-5845-BB2A-7621AF44C1F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5A49-D4F1-6F4B-A975-4BB4FE8D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1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5A49-D4F1-6F4B-A975-4BB4FE8DE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5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EB0A9-2192-7E44-A7E2-3EA997854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26C8A6-13E4-DD4B-A7D7-2120A351B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5B6FF-A7E0-CC4F-850E-07D1C1EE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44EEB3-B1CA-0F46-884F-3D9FF922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7812D2-2E0C-BF44-9651-60F210C7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67956-E48A-7F47-9018-63D50471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C4E583-E3EA-0C45-A76A-E42A63C9F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3A21-8514-E84E-8A0B-DCD95518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4A34CC-8BAA-E145-95F4-210107BB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6D905-D59E-E14F-9D5A-8E3920DE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8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5E2948-A45A-DD4B-8142-8A6B2075B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B7AB7-ADB0-D141-B11E-07CA8B2E5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F699D6-C8B0-6348-A652-679B2376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95B8DC-5828-D54B-AB3F-54D779AA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670770-9804-FE48-BCCB-509237A8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10759-B796-1945-B3C9-E033D99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11B582-AC60-C449-8538-C9C6C0EC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1B91F-FC98-7349-A327-D143DC00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CF5BA-B693-E64E-BCF6-6B2F1DDC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5A6B6-4FDC-C847-8486-77A88A43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6862D-E9EF-A24D-8C93-1684750D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E0710-AB13-A64B-A7AB-E2FFF27F9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B6FF15-F141-3645-A994-0F554FFB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3E013-5012-3D49-82FE-29172FEF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923E4C-D256-DC4C-8DF4-6277C912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5403D-67DF-0240-A2D1-D8264E57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8391C-7B19-7C4A-A975-EB5902300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DFBC1-8DB7-1D4A-8A47-2109A1D6A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626EBD-2246-F143-BE01-63B3766F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21ECDE-AC09-1B45-90D6-251ADADC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1A8D60-0879-2440-8B31-81D18B8B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5D4E2-054A-BB41-982C-4E0D9ABE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CCBB68-4338-EA40-9E9F-1B2CA4FB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00B7FA-3710-2A43-B498-A584522E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1100BB-94F9-3E4D-A134-AA5484960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F57BD-34F0-5346-8499-2D54F0DF3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2FD090A-B29A-C54C-B254-77CB7C56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09240DB-87C6-B94D-AC72-178271A6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D8C6BB-3287-3B4B-B8C1-175341D7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7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F16DB-6867-B148-91E7-56BF0212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28EBDF-BEB4-F74F-ADBD-81B49474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C4D0F1-6130-F345-9562-ADEB4762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7322B0-2F3F-9348-906E-EE2E2E1E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3B720B-C5E8-4C47-9CA0-6CCDE73E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AAA989-B097-5F4D-9EA4-A81F9F4D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4C54F1-0AA9-9841-ABE1-7655EC34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799EE-2CDD-5B4C-A05A-71D14C9D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3808F-7D4E-AB44-BFE8-070AD372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C3B9DA-1AFD-3C4C-B950-B5999B9B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28692A-9D49-2A46-B694-E635860C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EDC843-63B3-B746-8AA5-0874364A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5C7326-D3A6-944A-AE28-17D6A9B7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7252C-F489-3247-B7F6-2C9AB123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EC022B-198C-A647-9801-506D0205E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E4A11-B220-E748-8C85-6BECAB6AB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D0E217-3623-8F44-ABA5-B13F66B2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B96EA-2981-AC4C-B493-2C1C4C01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413840-33D0-B44A-9A37-953EC529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22FC58-1EBB-A24E-BF3D-98C5E048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7A28B1-177B-2A44-945A-C0B61AA3C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D798-BBD5-5144-8AC3-20EA7B609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62C7-EAFA-024C-A868-4843072839C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8D9BC2-49CE-594B-B6A4-365949FD5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ABF05-A054-3540-A44C-852DE02F4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4964-8F46-034C-9F23-54EB573BD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idden hills gate">
            <a:extLst>
              <a:ext uri="{FF2B5EF4-FFF2-40B4-BE49-F238E27FC236}">
                <a16:creationId xmlns:a16="http://schemas.microsoft.com/office/drawing/2014/main" xmlns="" id="{8BD2EAD9-2D77-2748-878E-B09F13AB3F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9091" r="5243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D83365-CA28-7B44-8EA0-78035811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237340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/>
              <a:t>Strategic Plan</a:t>
            </a:r>
          </a:p>
        </p:txBody>
      </p:sp>
      <p:sp>
        <p:nvSpPr>
          <p:cNvPr id="13" name="Rectangle: Rounded Corners 12" hidden="1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C97065-E359-B042-AE01-415BBAA4F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Hidden Hills Community Association</a:t>
            </a:r>
          </a:p>
        </p:txBody>
      </p:sp>
    </p:spTree>
    <p:extLst>
      <p:ext uri="{BB962C8B-B14F-4D97-AF65-F5344CB8AC3E}">
        <p14:creationId xmlns:p14="http://schemas.microsoft.com/office/powerpoint/2010/main" val="95156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199" y="1171575"/>
            <a:ext cx="9920289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On-Site Operations and Office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813"/>
            <a:ext cx="10720388" cy="4802187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Implement written systems, procedures, office protocols, and reports for each critical function of the Association</a:t>
            </a:r>
          </a:p>
          <a:p>
            <a:r>
              <a:rPr lang="en-US" sz="3400" dirty="0"/>
              <a:t>Adopt and implement the Job Qualifications and Descriptions provided for each role</a:t>
            </a:r>
          </a:p>
          <a:p>
            <a:r>
              <a:rPr lang="en-US" sz="3400" dirty="0"/>
              <a:t>Create an annual calendar and execute the Board-approved Operating and Reserve Projects in the Annual Budget</a:t>
            </a:r>
          </a:p>
          <a:p>
            <a:r>
              <a:rPr lang="en-US" sz="3400" dirty="0"/>
              <a:t>Produce the monthly Management Report, include it in each Board Package and present it at each Board Meeting</a:t>
            </a:r>
          </a:p>
          <a:p>
            <a:r>
              <a:rPr lang="en-US" sz="3400" dirty="0"/>
              <a:t>Create and present an amended budget and operational plan at the September Board Meeting</a:t>
            </a:r>
          </a:p>
          <a:p>
            <a:r>
              <a:rPr lang="en-US" sz="3400" dirty="0"/>
              <a:t>Improve the website to provide access to current data, including events, meetings, and key association documents </a:t>
            </a:r>
          </a:p>
          <a:p>
            <a:r>
              <a:rPr lang="en-US" sz="3400" dirty="0"/>
              <a:t>Create the preliminary budget, annual calendar, and operational plans for Fiscal Year 2022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STRATEGIC PRIORITIES FY 2020-21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0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FB946D7-1CA4-446E-8795-007CACFDE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Community Principles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2330623A-AB89-4E04-AC9A-2BAFBF85AE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40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00500" cy="6858000"/>
          </a:xfrm>
          <a:solidFill>
            <a:schemeClr val="tx1">
              <a:lumMod val="85000"/>
              <a:lumOff val="15000"/>
              <a:alpha val="8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Community Principles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5BF0AA-CDFC-ED4D-A5D4-ECDCB818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12" y="0"/>
            <a:ext cx="7977187" cy="6858000"/>
          </a:xfr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Distinctive, Rural Equestrian-Based Community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Community Gathering Places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Open Homeowner Communications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Inclusive Community Events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Solid Infrastructure &amp; Operations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Effective Governance</a:t>
            </a:r>
          </a:p>
        </p:txBody>
      </p:sp>
    </p:spTree>
    <p:extLst>
      <p:ext uri="{BB962C8B-B14F-4D97-AF65-F5344CB8AC3E}">
        <p14:creationId xmlns:p14="http://schemas.microsoft.com/office/powerpoint/2010/main" val="215774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199" y="1171575"/>
            <a:ext cx="10515600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Distinctive, Rural Equestrian-Based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Well designed and maintained common area parkways,  streets, facilities, and trails reflecting a rural, equestrian-based environment</a:t>
            </a:r>
          </a:p>
          <a:p>
            <a:r>
              <a:rPr lang="en-US" dirty="0"/>
              <a:t>Preservation of the heritage and history of Hidden Hills  </a:t>
            </a:r>
          </a:p>
          <a:p>
            <a:r>
              <a:rPr lang="en-US" dirty="0"/>
              <a:t>Consistent application of Architectural Standards throughout the community</a:t>
            </a:r>
          </a:p>
          <a:p>
            <a:r>
              <a:rPr lang="en-US" dirty="0"/>
              <a:t>Programs and policies reflecting  an environmentally conscious  community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COMMUNITY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2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171575"/>
            <a:ext cx="7477126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Community Gathering Places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Focal points for Hidden Hills residents and guests that promote neighborhood connections</a:t>
            </a:r>
          </a:p>
          <a:p>
            <a:r>
              <a:rPr lang="en-US" dirty="0"/>
              <a:t>High quality safety and service standards  for all community spaces</a:t>
            </a:r>
          </a:p>
          <a:p>
            <a:r>
              <a:rPr lang="en-US" dirty="0"/>
              <a:t>Branding of key areas</a:t>
            </a:r>
          </a:p>
          <a:p>
            <a:r>
              <a:rPr lang="en-US" dirty="0"/>
              <a:t>Provide facilities consistent with hosting Association and Community sponsored events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COMMUNITY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4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199" y="1171575"/>
            <a:ext cx="9077326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Open Homeowner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Provide multichannel communications platforms and access to Association information, including events, meetings and key documents.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COMMUNITY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2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171575"/>
            <a:ext cx="7148514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Inclusive Community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Collaborate with homeowners for community input in designing a variety of multi-cultural and generational experiences</a:t>
            </a:r>
          </a:p>
          <a:p>
            <a:r>
              <a:rPr lang="en-US" dirty="0"/>
              <a:t>Create events that promote neighborhood connections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COMMUNITY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5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199" y="1171575"/>
            <a:ext cx="8334376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Solid Infrastructure &amp;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 quality, well-trained, competent on-site staff</a:t>
            </a:r>
          </a:p>
          <a:p>
            <a:r>
              <a:rPr lang="en-US" dirty="0"/>
              <a:t>Accurate management reporting of relevant data to the Board</a:t>
            </a:r>
          </a:p>
          <a:p>
            <a:r>
              <a:rPr lang="en-US" dirty="0"/>
              <a:t>High value customer service orientation</a:t>
            </a:r>
          </a:p>
          <a:p>
            <a:r>
              <a:rPr lang="en-US" dirty="0"/>
              <a:t>Documented and clearly defined goals, duties, and responsibilities </a:t>
            </a:r>
          </a:p>
          <a:p>
            <a:r>
              <a:rPr lang="en-US" dirty="0"/>
              <a:t>Consistent implementation of processes, clear goal setting, and tracking mechanisms</a:t>
            </a:r>
          </a:p>
          <a:p>
            <a:r>
              <a:rPr lang="en-US" dirty="0"/>
              <a:t>Provide timely communications and follow-up</a:t>
            </a:r>
          </a:p>
          <a:p>
            <a:r>
              <a:rPr lang="en-US" dirty="0"/>
              <a:t>Create and maintain volunteer opportunities for homeowner participation </a:t>
            </a:r>
          </a:p>
          <a:p>
            <a:r>
              <a:rPr lang="en-US" dirty="0"/>
              <a:t>Appoint a cross-section of homeowners to serve on Committees</a:t>
            </a:r>
          </a:p>
          <a:p>
            <a:r>
              <a:rPr lang="en-US" dirty="0"/>
              <a:t>Establish disaster and emergency operations plan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COMMUNITY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4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199" y="1171575"/>
            <a:ext cx="5562601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Effective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Maintain and monitor compliance with applicable laws and regulations</a:t>
            </a:r>
          </a:p>
          <a:p>
            <a:r>
              <a:rPr lang="en-US" dirty="0"/>
              <a:t>Consistent code and regulation enforcement</a:t>
            </a:r>
          </a:p>
          <a:p>
            <a:r>
              <a:rPr lang="en-US" dirty="0"/>
              <a:t>Demonstrate strong fiscal responsibility in the expenditures of Hidden Hills Association funds</a:t>
            </a:r>
          </a:p>
          <a:p>
            <a:r>
              <a:rPr lang="en-US" dirty="0"/>
              <a:t>Govern as a Board and not as individuals</a:t>
            </a:r>
          </a:p>
          <a:p>
            <a:r>
              <a:rPr lang="en-US" dirty="0"/>
              <a:t>Maintain structured policies and procedures that reflect accountability and measure necessary outcomes</a:t>
            </a:r>
          </a:p>
          <a:p>
            <a:r>
              <a:rPr lang="en-US" dirty="0"/>
              <a:t>Collaborate/communicate with homeowners to ensure prompt response to inquiries and adherence to Hidden Hills governing documents</a:t>
            </a:r>
          </a:p>
          <a:p>
            <a:r>
              <a:rPr lang="en-US" dirty="0"/>
              <a:t>Establish a “Reserve” policy and funding plan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COMMUNITY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8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FB946D7-1CA4-446E-8795-007CACFDE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Core Values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2330623A-AB89-4E04-AC9A-2BAFBF85AE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00500" cy="6858000"/>
          </a:xfrm>
          <a:solidFill>
            <a:schemeClr val="tx1">
              <a:lumMod val="85000"/>
              <a:lumOff val="15000"/>
              <a:alpha val="8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Table of Contents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5BF0AA-CDFC-ED4D-A5D4-ECDCB818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12" y="0"/>
            <a:ext cx="7977187" cy="6858000"/>
          </a:xfr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Vision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Mission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Strategic Priorities 2020-2021	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Community Principles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Core Values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184752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00500" cy="6858000"/>
          </a:xfrm>
          <a:solidFill>
            <a:schemeClr val="tx1">
              <a:lumMod val="85000"/>
              <a:lumOff val="15000"/>
              <a:alpha val="8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Core Values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5BF0AA-CDFC-ED4D-A5D4-ECDCB818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12" y="0"/>
            <a:ext cx="7977187" cy="6858000"/>
          </a:xfrm>
        </p:spPr>
        <p:txBody>
          <a:bodyPr anchor="ctr"/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b="1" dirty="0"/>
              <a:t>The Governing Body &amp; Management Team of the Hidden Hills Community Association commits to the following values: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Personal Integrity &amp; Honesty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Productivity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Teamwork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Respect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Service to Others</a:t>
            </a:r>
          </a:p>
        </p:txBody>
      </p:sp>
    </p:spTree>
    <p:extLst>
      <p:ext uri="{BB962C8B-B14F-4D97-AF65-F5344CB8AC3E}">
        <p14:creationId xmlns:p14="http://schemas.microsoft.com/office/powerpoint/2010/main" val="824750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171575"/>
            <a:ext cx="7334250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Personal Integrity &amp; Honesty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Adhere to the governing documents of Hidden Hills in a consistent manner</a:t>
            </a:r>
          </a:p>
          <a:p>
            <a:r>
              <a:rPr lang="en-US" dirty="0"/>
              <a:t>Do the right thing </a:t>
            </a:r>
          </a:p>
          <a:p>
            <a:r>
              <a:rPr lang="en-US" dirty="0"/>
              <a:t>Take responsibility for our decision and actions/inactions</a:t>
            </a:r>
          </a:p>
          <a:p>
            <a:r>
              <a:rPr lang="en-US" dirty="0"/>
              <a:t>Act in a professional and ethical manner</a:t>
            </a:r>
          </a:p>
          <a:p>
            <a:r>
              <a:rPr lang="en-US" dirty="0"/>
              <a:t>Deliver on our commitments and promises</a:t>
            </a:r>
          </a:p>
          <a:p>
            <a:r>
              <a:rPr lang="en-US" dirty="0"/>
              <a:t>Treat others in a fair and equitable manner</a:t>
            </a:r>
          </a:p>
          <a:p>
            <a:r>
              <a:rPr lang="en-US" dirty="0"/>
              <a:t>Take responsibility for mistakes and learn from them</a:t>
            </a:r>
          </a:p>
          <a:p>
            <a:r>
              <a:rPr lang="en-US" dirty="0"/>
              <a:t>Be dependable and reliable</a:t>
            </a:r>
          </a:p>
          <a:p>
            <a:r>
              <a:rPr lang="en-US" dirty="0"/>
              <a:t>Bring ideas and solutions, not just problems</a:t>
            </a:r>
          </a:p>
          <a:p>
            <a:r>
              <a:rPr lang="en-US" dirty="0"/>
              <a:t>Be transparent with members and each other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33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171575"/>
            <a:ext cx="3319464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Complete assigned tasks in a timely manner </a:t>
            </a:r>
          </a:p>
          <a:p>
            <a:r>
              <a:rPr lang="en-US" dirty="0"/>
              <a:t>Do the job right the first time</a:t>
            </a:r>
          </a:p>
          <a:p>
            <a:r>
              <a:rPr lang="en-US" dirty="0"/>
              <a:t>Do our best, going the extra mile</a:t>
            </a:r>
          </a:p>
          <a:p>
            <a:r>
              <a:rPr lang="en-US" dirty="0"/>
              <a:t>Develop core competencies and apply new knowledge</a:t>
            </a:r>
          </a:p>
          <a:p>
            <a:r>
              <a:rPr lang="en-US" dirty="0"/>
              <a:t>Do our “homework” and come prepared to meetings</a:t>
            </a:r>
          </a:p>
          <a:p>
            <a:r>
              <a:rPr lang="en-US" dirty="0"/>
              <a:t>Look for and implement ways to reduce costs and increase productivity</a:t>
            </a:r>
          </a:p>
          <a:p>
            <a:r>
              <a:rPr lang="en-US" dirty="0"/>
              <a:t>Own our decisions</a:t>
            </a:r>
          </a:p>
          <a:p>
            <a:r>
              <a:rPr lang="en-US" dirty="0"/>
              <a:t>Have an open mind and be willing to try new ideas</a:t>
            </a:r>
          </a:p>
          <a:p>
            <a:r>
              <a:rPr lang="en-US" dirty="0"/>
              <a:t>Think creatively and outside of the box, then take innovative actions 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2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199" y="1171575"/>
            <a:ext cx="2890839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Concentrate on the greater good </a:t>
            </a:r>
          </a:p>
          <a:p>
            <a:r>
              <a:rPr lang="en-US" dirty="0"/>
              <a:t>Focus on “We” not “I,” and  “us” not “me”</a:t>
            </a:r>
          </a:p>
          <a:p>
            <a:r>
              <a:rPr lang="en-US" dirty="0"/>
              <a:t>Share resources </a:t>
            </a:r>
          </a:p>
          <a:p>
            <a:r>
              <a:rPr lang="en-US" dirty="0"/>
              <a:t>Be willing to help others be successful and collaborate with others when appropriate</a:t>
            </a:r>
          </a:p>
          <a:p>
            <a:r>
              <a:rPr lang="en-US" dirty="0"/>
              <a:t>Keep team members informed </a:t>
            </a:r>
          </a:p>
          <a:p>
            <a:r>
              <a:rPr lang="en-US" dirty="0"/>
              <a:t>Celebrate team successes and recognize the contributions of others</a:t>
            </a:r>
          </a:p>
          <a:p>
            <a:r>
              <a:rPr lang="en-US" dirty="0"/>
              <a:t>Learn from setbacks without blaming or finding fault</a:t>
            </a:r>
          </a:p>
          <a:p>
            <a:r>
              <a:rPr lang="en-US" dirty="0"/>
              <a:t>Cooperate with others</a:t>
            </a:r>
          </a:p>
          <a:p>
            <a:r>
              <a:rPr lang="en-US" dirty="0"/>
              <a:t>Prioritize the “best interests” of Hidden Hills </a:t>
            </a:r>
          </a:p>
          <a:p>
            <a:r>
              <a:rPr lang="en-US" dirty="0"/>
              <a:t>Know your responsibilities and be an effective team member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171575"/>
            <a:ext cx="2247900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Act in a kind,  courteous and professional manner</a:t>
            </a:r>
          </a:p>
          <a:p>
            <a:r>
              <a:rPr lang="en-US" dirty="0"/>
              <a:t>Actively listen to others and strive to understand and respect their perspectives</a:t>
            </a:r>
          </a:p>
          <a:p>
            <a:r>
              <a:rPr lang="en-US" dirty="0"/>
              <a:t>Know our roles and responsibilities and respect the role and responsibilities of others</a:t>
            </a:r>
          </a:p>
          <a:p>
            <a:r>
              <a:rPr lang="en-US" dirty="0"/>
              <a:t>Respect diverse personalities, traits, and opinions</a:t>
            </a:r>
          </a:p>
          <a:p>
            <a:r>
              <a:rPr lang="en-US" dirty="0"/>
              <a:t>Follow the chain of command</a:t>
            </a:r>
          </a:p>
          <a:p>
            <a:r>
              <a:rPr lang="en-US" dirty="0"/>
              <a:t>Be an enthusiastic ambassador for Hidden Hills</a:t>
            </a:r>
          </a:p>
          <a:p>
            <a:r>
              <a:rPr lang="en-US" dirty="0"/>
              <a:t>Show up on time and be prepared</a:t>
            </a:r>
          </a:p>
          <a:p>
            <a:r>
              <a:rPr lang="en-US" dirty="0"/>
              <a:t>Support other team members and processes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7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171575"/>
            <a:ext cx="4576764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Service to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Serve the community and homeowners with passion</a:t>
            </a:r>
          </a:p>
          <a:p>
            <a:r>
              <a:rPr lang="en-US" dirty="0"/>
              <a:t>Be  friendly, courteous and positive </a:t>
            </a:r>
          </a:p>
          <a:p>
            <a:r>
              <a:rPr lang="en-US" dirty="0"/>
              <a:t>Provide fair, equitable service (in compliance with the governing documents)</a:t>
            </a:r>
          </a:p>
          <a:p>
            <a:r>
              <a:rPr lang="en-US" dirty="0"/>
              <a:t>Value and appreciate the homeowners, guests and volunteers</a:t>
            </a:r>
          </a:p>
          <a:p>
            <a:r>
              <a:rPr lang="en-US" dirty="0"/>
              <a:t>Provide a timely response and consistent customer service</a:t>
            </a:r>
          </a:p>
          <a:p>
            <a:r>
              <a:rPr lang="en-US" dirty="0"/>
              <a:t>Make decisions in your area of responsibility</a:t>
            </a:r>
          </a:p>
          <a:p>
            <a:r>
              <a:rPr lang="en-US" dirty="0"/>
              <a:t>Solve the problem </a:t>
            </a:r>
          </a:p>
          <a:p>
            <a:r>
              <a:rPr lang="en-US" dirty="0"/>
              <a:t>Act in an “ethical” and professional manner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CORE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8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FB946D7-1CA4-446E-8795-007CACFDE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Organizational Chart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2330623A-AB89-4E04-AC9A-2BAFBF85AE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5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171575"/>
            <a:ext cx="5362576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Organizational Chart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A0E00D36-69CB-D64E-B9C0-A8F8F1448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050842"/>
              </p:ext>
            </p:extLst>
          </p:nvPr>
        </p:nvGraphicFramePr>
        <p:xfrm>
          <a:off x="253263" y="1500188"/>
          <a:ext cx="11100536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77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xmlns="" id="{FA37C53C-DA4B-654A-A965-FF12D3A2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6" b="336"/>
          <a:stretch/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FB946D7-1CA4-446E-8795-007CACFDE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2330623A-AB89-4E04-AC9A-2BAFBF85AE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1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200149"/>
            <a:ext cx="1790700" cy="71439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Vision</a:t>
            </a:r>
            <a:endParaRPr lang="en-US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3030165-BC47-CE4F-A94B-6CFC5FCF7B5B}"/>
              </a:ext>
            </a:extLst>
          </p:cNvPr>
          <p:cNvSpPr txBox="1">
            <a:spLocks/>
          </p:cNvSpPr>
          <p:nvPr/>
        </p:nvSpPr>
        <p:spPr>
          <a:xfrm>
            <a:off x="838200" y="2054233"/>
            <a:ext cx="59626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rural equestrian-based community that promotes neighborhood connections.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9" descr="A close up of a horse&#10;&#10;Description automatically generated">
            <a:extLst>
              <a:ext uri="{FF2B5EF4-FFF2-40B4-BE49-F238E27FC236}">
                <a16:creationId xmlns:a16="http://schemas.microsoft.com/office/drawing/2014/main" xmlns="" id="{14549BE0-E6AA-4042-AFFE-F14F76850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4" r="10545"/>
          <a:stretch/>
        </p:blipFill>
        <p:spPr>
          <a:xfrm>
            <a:off x="6700837" y="0"/>
            <a:ext cx="549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9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FB946D7-1CA4-446E-8795-007CACFDE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Mission Statement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2330623A-AB89-4E04-AC9A-2BAFBF85AE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0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200" y="1200149"/>
            <a:ext cx="4891088" cy="85726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Mission Statement</a:t>
            </a:r>
            <a:endParaRPr lang="en-US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E17AFCD-3029-F94D-9F1B-23062F7EA4BA}"/>
              </a:ext>
            </a:extLst>
          </p:cNvPr>
          <p:cNvSpPr txBox="1">
            <a:spLocks/>
          </p:cNvSpPr>
          <p:nvPr/>
        </p:nvSpPr>
        <p:spPr>
          <a:xfrm>
            <a:off x="838200" y="2054233"/>
            <a:ext cx="5862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 create and maintain a distinctive, rural equestrian-based environment with community-oriented events and gathering places, be responsive to the community’s needs, and provide open homeowner communications. </a:t>
            </a:r>
          </a:p>
          <a:p>
            <a:endParaRPr lang="en-US" dirty="0"/>
          </a:p>
        </p:txBody>
      </p:sp>
      <p:pic>
        <p:nvPicPr>
          <p:cNvPr id="11" name="Picture 10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0E083B0-886A-DB4D-972A-07115B0DD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7"/>
          <a:stretch/>
        </p:blipFill>
        <p:spPr>
          <a:xfrm>
            <a:off x="6700837" y="0"/>
            <a:ext cx="549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7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5FB946D7-1CA4-446E-8795-007CACFDE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Strategic Priorities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EA8C87B3-8616-814C-8EE7-A46C32810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FY 2020-21</a:t>
            </a: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2330623A-AB89-4E04-AC9A-2BAFBF85AE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74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F8277-3CE6-1143-955B-AE3A6F64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00500" cy="6858000"/>
          </a:xfrm>
          <a:solidFill>
            <a:schemeClr val="tx1">
              <a:lumMod val="85000"/>
              <a:lumOff val="15000"/>
              <a:alpha val="8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Strategic Priorities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FY 2020-21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5BF0AA-CDFC-ED4D-A5D4-ECDCB818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12" y="0"/>
            <a:ext cx="7977187" cy="6858000"/>
          </a:xfr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Update Hidden Hills Governing Documents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b="1" dirty="0"/>
              <a:t>On-Site Operations and Office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70502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132AC2-04F6-2048-A891-91A033DF3ED4}"/>
              </a:ext>
            </a:extLst>
          </p:cNvPr>
          <p:cNvSpPr/>
          <p:nvPr/>
        </p:nvSpPr>
        <p:spPr>
          <a:xfrm>
            <a:off x="838199" y="1171575"/>
            <a:ext cx="9620251" cy="128588"/>
          </a:xfrm>
          <a:prstGeom prst="rect">
            <a:avLst/>
          </a:prstGeom>
          <a:gradFill flip="none" rotWithShape="1">
            <a:gsLst>
              <a:gs pos="0">
                <a:srgbClr val="7385A6">
                  <a:tint val="66000"/>
                  <a:satMod val="160000"/>
                </a:srgbClr>
              </a:gs>
              <a:gs pos="50000">
                <a:srgbClr val="7385A6">
                  <a:tint val="44500"/>
                  <a:satMod val="160000"/>
                </a:srgbClr>
              </a:gs>
              <a:gs pos="100000">
                <a:srgbClr val="7385A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3A431-A99F-B84A-BA0D-E674E009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Update Hidden Hills Governing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158AD-209A-7346-9CFB-025972FD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3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Covenants, Conditions &amp;Restrictions</a:t>
            </a:r>
          </a:p>
          <a:p>
            <a:r>
              <a:rPr lang="en-US" dirty="0"/>
              <a:t>Bylaws</a:t>
            </a:r>
          </a:p>
          <a:p>
            <a:r>
              <a:rPr lang="en-US" dirty="0"/>
              <a:t>Rules &amp; Regulations</a:t>
            </a:r>
          </a:p>
          <a:p>
            <a:r>
              <a:rPr lang="en-US" dirty="0"/>
              <a:t>Architectural Standards</a:t>
            </a:r>
          </a:p>
          <a:p>
            <a:r>
              <a:rPr lang="en-US" dirty="0"/>
              <a:t>Election Rules</a:t>
            </a:r>
          </a:p>
          <a:p>
            <a:r>
              <a:rPr lang="en-US" dirty="0"/>
              <a:t>Committee Charters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75B6787-6A68-AC43-B980-F16B626EEA41}"/>
              </a:ext>
            </a:extLst>
          </p:cNvPr>
          <p:cNvSpPr txBox="1">
            <a:spLocks/>
          </p:cNvSpPr>
          <p:nvPr/>
        </p:nvSpPr>
        <p:spPr>
          <a:xfrm>
            <a:off x="838199" y="1377948"/>
            <a:ext cx="10515600" cy="390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pc="150" dirty="0"/>
              <a:t>STRATEGIC PRIORITIES FY 2020-21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1002</Words>
  <Application>Microsoft Office PowerPoint</Application>
  <PresentationFormat>Custom</PresentationFormat>
  <Paragraphs>204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Strategic Plan</vt:lpstr>
      <vt:lpstr>Table of Contents</vt:lpstr>
      <vt:lpstr>Vision</vt:lpstr>
      <vt:lpstr>Vision</vt:lpstr>
      <vt:lpstr>Mission Statement</vt:lpstr>
      <vt:lpstr>Mission Statement</vt:lpstr>
      <vt:lpstr>Strategic Priorities</vt:lpstr>
      <vt:lpstr>Strategic Priorities  FY 2020-21</vt:lpstr>
      <vt:lpstr>Update Hidden Hills Governing Documents</vt:lpstr>
      <vt:lpstr>On-Site Operations and Office Infrastructure</vt:lpstr>
      <vt:lpstr>Community Principles</vt:lpstr>
      <vt:lpstr>Community Principles</vt:lpstr>
      <vt:lpstr>Distinctive, Rural Equestrian-Based Community</vt:lpstr>
      <vt:lpstr>Community Gathering Places </vt:lpstr>
      <vt:lpstr>Open Homeowner Communications</vt:lpstr>
      <vt:lpstr>Inclusive Community Events</vt:lpstr>
      <vt:lpstr>Solid Infrastructure &amp; Operations</vt:lpstr>
      <vt:lpstr>Effective Governance</vt:lpstr>
      <vt:lpstr>Core Values</vt:lpstr>
      <vt:lpstr>Core Values</vt:lpstr>
      <vt:lpstr>Personal Integrity &amp; Honesty</vt:lpstr>
      <vt:lpstr>Productivity</vt:lpstr>
      <vt:lpstr>Teamwork</vt:lpstr>
      <vt:lpstr>Respect</vt:lpstr>
      <vt:lpstr>Service to Others</vt:lpstr>
      <vt:lpstr>Organizational Chart</vt:lpstr>
      <vt:lpstr>Organizational Chart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</dc:title>
  <dc:creator>Microsoft Office User</dc:creator>
  <cp:lastModifiedBy>karen</cp:lastModifiedBy>
  <cp:revision>3</cp:revision>
  <dcterms:created xsi:type="dcterms:W3CDTF">2020-06-27T03:01:34Z</dcterms:created>
  <dcterms:modified xsi:type="dcterms:W3CDTF">2020-07-01T20:42:38Z</dcterms:modified>
</cp:coreProperties>
</file>